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2" r:id="rId7"/>
    <p:sldId id="265" r:id="rId8"/>
    <p:sldId id="266" r:id="rId9"/>
    <p:sldId id="267" r:id="rId10"/>
    <p:sldId id="261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7373" autoAdjust="0"/>
  </p:normalViewPr>
  <p:slideViewPr>
    <p:cSldViewPr snapToGrid="0">
      <p:cViewPr varScale="1">
        <p:scale>
          <a:sx n="80" d="100"/>
          <a:sy n="80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EEBF0-F032-4DB6-A60D-0390F06D17B2}" type="datetimeFigureOut">
              <a:rPr lang="ru-RU" smtClean="0"/>
              <a:t>30.11.2017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A6A5D-5407-4E6E-8D56-F0783663A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921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8DD07-BC3C-4E48-9BE6-A70BF159E1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23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56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14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80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16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831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501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16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A6A5D-5407-4E6E-8D56-F0783663A48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2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Вопросы</a:t>
            </a:r>
            <a:br>
              <a:rPr lang="ru-RU" dirty="0" smtClean="0"/>
            </a:br>
            <a:r>
              <a:rPr lang="ru-RU" dirty="0" smtClean="0"/>
              <a:t>практического </a:t>
            </a:r>
            <a:r>
              <a:rPr lang="ru-RU" dirty="0"/>
              <a:t>внедрения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ФГОС </a:t>
            </a:r>
            <a:r>
              <a:rPr lang="ru-RU" dirty="0"/>
              <a:t>3++ и ПООП в образовательный </a:t>
            </a:r>
            <a:r>
              <a:rPr lang="ru-RU" dirty="0" smtClean="0"/>
              <a:t>процесс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А.Ю. Грязнов, 30.11.2007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0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Первый шаг - от «Инженерии»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3044" y="1564106"/>
            <a:ext cx="9216188" cy="5010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Процесс разработки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642498"/>
            <a:ext cx="9221539" cy="4069772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smtClean="0"/>
              <a:t>Трудности:</a:t>
            </a:r>
          </a:p>
          <a:p>
            <a:pPr>
              <a:buFontTx/>
              <a:buChar char="-"/>
            </a:pPr>
            <a:r>
              <a:rPr lang="ru-RU" sz="2800" dirty="0" smtClean="0"/>
              <a:t>Ранее ПООП не играли существенной роли</a:t>
            </a:r>
          </a:p>
          <a:p>
            <a:pPr>
              <a:buFontTx/>
              <a:buChar char="-"/>
            </a:pPr>
            <a:r>
              <a:rPr lang="ru-RU" sz="2800" dirty="0" smtClean="0"/>
              <a:t>Необходимость сопряжения ПООП и </a:t>
            </a:r>
            <a:r>
              <a:rPr lang="ru-RU" sz="2800" dirty="0" err="1" smtClean="0"/>
              <a:t>профстандартов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2800" dirty="0" smtClean="0"/>
              <a:t>Внедрение новых технологий («конструктор»)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b="1" dirty="0" smtClean="0"/>
              <a:t>Достижения ФУМО «</a:t>
            </a:r>
            <a:r>
              <a:rPr lang="ru-RU" sz="2800" b="1" dirty="0"/>
              <a:t>«Электроника, радиотехника и системы связи» </a:t>
            </a:r>
          </a:p>
          <a:p>
            <a:pPr>
              <a:buFontTx/>
              <a:buChar char="-"/>
            </a:pPr>
            <a:r>
              <a:rPr lang="ru-RU" sz="2800" dirty="0" smtClean="0"/>
              <a:t>Подготовлены  и направлены в Москву </a:t>
            </a:r>
          </a:p>
          <a:p>
            <a:pPr marL="0" indent="0">
              <a:buNone/>
            </a:pPr>
            <a:r>
              <a:rPr lang="ru-RU" sz="2800" dirty="0"/>
              <a:t>	</a:t>
            </a:r>
            <a:r>
              <a:rPr lang="ru-RU" sz="2800" dirty="0" smtClean="0"/>
              <a:t>12 ПООП (11.03.ХХ, 11.04.ХХ, 11.05.ХХ)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719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</a:t>
            </a:r>
            <a:r>
              <a:rPr lang="ru-RU" b="1" dirty="0"/>
              <a:t> </a:t>
            </a:r>
            <a:r>
              <a:rPr lang="ru-RU" b="1" dirty="0" smtClean="0"/>
              <a:t>= сумме прошлого опыта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379" y="1540040"/>
            <a:ext cx="6094541" cy="218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7326" y="2820930"/>
            <a:ext cx="6094541" cy="218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9537" y="4385035"/>
            <a:ext cx="6094541" cy="2189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68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Конструктор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" t="6317" r="624" b="6666"/>
          <a:stretch/>
        </p:blipFill>
        <p:spPr>
          <a:xfrm>
            <a:off x="1817930" y="1552073"/>
            <a:ext cx="10141459" cy="500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4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Конструктор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0989" y="1395664"/>
            <a:ext cx="10082465" cy="525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6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 Макет и «конструктор»</a:t>
            </a:r>
            <a:endParaRPr lang="ru-RU" b="1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92924" y="1642498"/>
            <a:ext cx="9221539" cy="40697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Конструктор понятен, управляем</a:t>
            </a:r>
          </a:p>
          <a:p>
            <a:r>
              <a:rPr lang="ru-RU" sz="2800" dirty="0" smtClean="0"/>
              <a:t>Принципиально не отличается от макета «Инженерия»</a:t>
            </a:r>
          </a:p>
          <a:p>
            <a:r>
              <a:rPr lang="ru-RU" sz="2800" dirty="0" smtClean="0"/>
              <a:t>Позволяет вводить или не вводить обязательные блоки</a:t>
            </a:r>
          </a:p>
          <a:p>
            <a:r>
              <a:rPr lang="ru-RU" sz="2800" dirty="0" smtClean="0"/>
              <a:t>«Перекачка» готовой ПООП «Электроника и </a:t>
            </a:r>
            <a:r>
              <a:rPr lang="ru-RU" sz="2800" dirty="0" err="1" smtClean="0"/>
              <a:t>наноэлектроника</a:t>
            </a:r>
            <a:r>
              <a:rPr lang="ru-RU" sz="2800" dirty="0" smtClean="0"/>
              <a:t>» заняла около двух часов</a:t>
            </a:r>
          </a:p>
        </p:txBody>
      </p:sp>
    </p:spTree>
    <p:extLst>
      <p:ext uri="{BB962C8B-B14F-4D97-AF65-F5344CB8AC3E}">
        <p14:creationId xmlns:p14="http://schemas.microsoft.com/office/powerpoint/2010/main" val="6427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Итоги.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Трудности:</a:t>
            </a:r>
          </a:p>
          <a:p>
            <a:pPr>
              <a:buFontTx/>
              <a:buChar char="-"/>
            </a:pPr>
            <a:r>
              <a:rPr lang="ru-RU" sz="2400" dirty="0" smtClean="0"/>
              <a:t>Значительная </a:t>
            </a:r>
            <a:r>
              <a:rPr lang="ru-RU" sz="2400" dirty="0"/>
              <a:t>детализация обобщенных трудовых функций, трудовых функций, индикаторов  имеет незначительное влияние на реальный образовательный процесс. </a:t>
            </a:r>
          </a:p>
          <a:p>
            <a:pPr>
              <a:buFontTx/>
              <a:buChar char="-"/>
            </a:pPr>
            <a:r>
              <a:rPr lang="ru-RU" sz="2400" dirty="0" smtClean="0"/>
              <a:t>Если </a:t>
            </a:r>
            <a:r>
              <a:rPr lang="ru-RU" sz="2400" dirty="0"/>
              <a:t>две ПООП значительно различаются по требованиям и сильно детализированы – возникает трудность с практической реализацией в рамках, например, </a:t>
            </a:r>
            <a:r>
              <a:rPr lang="ru-RU" sz="2400" dirty="0" smtClean="0"/>
              <a:t>факультета</a:t>
            </a:r>
          </a:p>
          <a:p>
            <a:r>
              <a:rPr lang="ru-RU" sz="2800" b="1" dirty="0" smtClean="0"/>
              <a:t>Плюсы</a:t>
            </a:r>
            <a:endParaRPr lang="ru-RU" sz="2800" b="1" dirty="0"/>
          </a:p>
          <a:p>
            <a:pPr>
              <a:buFontTx/>
              <a:buChar char="-"/>
            </a:pPr>
            <a:r>
              <a:rPr lang="ru-RU" sz="2800" dirty="0" smtClean="0"/>
              <a:t>Возможность для ВУЗов использовать ПООП в качестве практически готовой ОПОП – все написано.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10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Le Roi</a:t>
            </a:r>
            <a:r>
              <a:rPr lang="ru-RU" b="1" dirty="0" smtClean="0"/>
              <a:t>-1367</a:t>
            </a:r>
            <a:r>
              <a:rPr lang="fr-FR" b="1" dirty="0" smtClean="0"/>
              <a:t> </a:t>
            </a:r>
            <a:r>
              <a:rPr lang="fr-FR" b="1" dirty="0"/>
              <a:t>est mort, vive le </a:t>
            </a:r>
            <a:r>
              <a:rPr lang="fr-FR" b="1" dirty="0" smtClean="0"/>
              <a:t>Roi</a:t>
            </a:r>
            <a:r>
              <a:rPr lang="ru-RU" b="1" dirty="0" smtClean="0"/>
              <a:t>-301</a:t>
            </a:r>
            <a:r>
              <a:rPr lang="fr-FR" b="1" dirty="0" smtClean="0"/>
              <a:t>!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/>
          </a:bodyPr>
          <a:lstStyle/>
          <a:p>
            <a:r>
              <a:rPr lang="ru-RU" sz="2800" b="1" dirty="0"/>
              <a:t>Плюсы</a:t>
            </a:r>
          </a:p>
          <a:p>
            <a:pPr>
              <a:buFontTx/>
              <a:buChar char="-"/>
            </a:pPr>
            <a:r>
              <a:rPr lang="ru-RU" sz="2800" dirty="0"/>
              <a:t>Новый порядок за некоторыми оговорками дает ГОРАЗДО больше свободы</a:t>
            </a:r>
          </a:p>
          <a:p>
            <a:r>
              <a:rPr lang="ru-RU" sz="2800" b="1" dirty="0" smtClean="0"/>
              <a:t>Трудности:</a:t>
            </a:r>
          </a:p>
          <a:p>
            <a:pPr>
              <a:buFontTx/>
              <a:buChar char="-"/>
            </a:pPr>
            <a:r>
              <a:rPr lang="ru-RU" sz="2800" dirty="0" smtClean="0"/>
              <a:t>Некоторые новые положения не трактуются однозначно</a:t>
            </a:r>
          </a:p>
          <a:p>
            <a:pPr>
              <a:buFontTx/>
              <a:buChar char="-"/>
            </a:pPr>
            <a:r>
              <a:rPr lang="ru-RU" sz="2800" dirty="0" smtClean="0"/>
              <a:t>Новый порядок гораздо </a:t>
            </a:r>
            <a:r>
              <a:rPr lang="ru-RU" sz="2800" dirty="0" err="1" smtClean="0"/>
              <a:t>рамочнее</a:t>
            </a:r>
            <a:r>
              <a:rPr lang="ru-RU" sz="2800" dirty="0"/>
              <a:t>,</a:t>
            </a:r>
            <a:r>
              <a:rPr lang="ru-RU" sz="2800" dirty="0" smtClean="0"/>
              <a:t> однако инструкции </a:t>
            </a:r>
            <a:r>
              <a:rPr lang="ru-RU" sz="2800" dirty="0" err="1" smtClean="0"/>
              <a:t>Рособрнадзора</a:t>
            </a:r>
            <a:r>
              <a:rPr lang="ru-RU" sz="2800" dirty="0" smtClean="0"/>
              <a:t> по проверке – по старому порядку.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79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1367 и 301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П. 24</a:t>
            </a:r>
            <a:endParaRPr lang="ru-RU" sz="2800" b="1" dirty="0"/>
          </a:p>
          <a:p>
            <a:r>
              <a:rPr lang="ru-RU" sz="2800" dirty="0"/>
              <a:t>Общая продолжительность каникул в течение учебного года, если иное не установлено федеральным государственным образовательным стандартом, составляет: </a:t>
            </a:r>
          </a:p>
          <a:p>
            <a:r>
              <a:rPr lang="ru-RU" sz="2800" b="1" dirty="0"/>
              <a:t>при продолжительности обучения в течение учебного года более 39 недель - не менее 7 недель и не более 10 недель; </a:t>
            </a:r>
            <a:endParaRPr lang="ru-RU" sz="2800" dirty="0"/>
          </a:p>
          <a:p>
            <a:r>
              <a:rPr lang="ru-RU" sz="2800" b="1" dirty="0"/>
              <a:t>при продолжительности обучения в течение учебного года не менее 12 недель и не более 39 недель - не менее 3 недель и не более 7 недель; </a:t>
            </a:r>
            <a:endParaRPr lang="ru-RU" sz="2800" dirty="0"/>
          </a:p>
          <a:p>
            <a:r>
              <a:rPr lang="ru-RU" sz="2800" b="1" dirty="0"/>
              <a:t>при продолжительности обучения в течение учебного года менее 12 недель - не более 2 недель. </a:t>
            </a:r>
          </a:p>
        </p:txBody>
      </p:sp>
    </p:spTree>
    <p:extLst>
      <p:ext uri="{BB962C8B-B14F-4D97-AF65-F5344CB8AC3E}">
        <p14:creationId xmlns:p14="http://schemas.microsoft.com/office/powerpoint/2010/main" val="13430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1367 и 301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П. 42</a:t>
            </a:r>
            <a:endParaRPr lang="ru-RU" sz="2800" b="1" dirty="0"/>
          </a:p>
          <a:p>
            <a:pPr marL="0" indent="0">
              <a:buNone/>
            </a:pPr>
            <a:r>
              <a:rPr lang="ru-RU" sz="2400" b="1" dirty="0"/>
              <a:t>Повторная промежуточная аттестация проводится не позднее истечения периода времени, составляющего один год после образования академической задолженности</a:t>
            </a:r>
            <a:r>
              <a:rPr lang="ru-RU" sz="2400" dirty="0"/>
              <a:t>. </a:t>
            </a:r>
            <a:r>
              <a:rPr lang="ru-RU" sz="2400" b="1" dirty="0" smtClean="0"/>
              <a:t>Организация </a:t>
            </a:r>
            <a:r>
              <a:rPr lang="ru-RU" sz="2400" b="1" dirty="0"/>
              <a:t>может проводить первую повторную промежуточную аттестацию и (или) вторую повторную промежуточную аттестацию в период каникул. </a:t>
            </a:r>
            <a:r>
              <a:rPr lang="ru-RU" sz="2400" dirty="0"/>
              <a:t>В этом случае организация устанавливает несколько сроков для проведения соответствующей повторной промежуточной аттестации как в период каникул, так и в период реализации дисциплин (модулей).</a:t>
            </a:r>
          </a:p>
          <a:p>
            <a:pPr marL="0" indent="0">
              <a:buNone/>
            </a:pPr>
            <a:r>
              <a:rPr lang="ru-RU" sz="2400" b="1" dirty="0"/>
              <a:t>Повторная промежуточная аттестация не может проводиться в период проведения практики, а также в период проведения промежуточной </a:t>
            </a:r>
            <a:r>
              <a:rPr lang="ru-RU" sz="2400" b="1" dirty="0" smtClean="0"/>
              <a:t>аттестации.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Время проведения повторной промежуточной аттестации не должно совпадать со временем проведения учебных занятий в форме контактной работы.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14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нового?  Всё новое…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5" y="1510146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ФГОС 3+ и ФГОС 3++</a:t>
            </a:r>
          </a:p>
          <a:p>
            <a:r>
              <a:rPr lang="ru-RU" sz="2800" dirty="0" smtClean="0"/>
              <a:t>ПООП – новая роль</a:t>
            </a:r>
          </a:p>
          <a:p>
            <a:r>
              <a:rPr lang="ru-RU" sz="2800" dirty="0" smtClean="0"/>
              <a:t>Конструктор ПООП</a:t>
            </a:r>
          </a:p>
          <a:p>
            <a:r>
              <a:rPr lang="ru-RU" sz="2800" dirty="0" smtClean="0"/>
              <a:t>1367 и 301</a:t>
            </a:r>
            <a:endParaRPr lang="ru-RU" sz="2800" dirty="0"/>
          </a:p>
        </p:txBody>
      </p:sp>
      <p:pic>
        <p:nvPicPr>
          <p:cNvPr id="1026" name="Picture 2" descr="Картинки по запросу много документо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4475" y="2358736"/>
            <a:ext cx="5049809" cy="3787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327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1367 и 301. Итоги</a:t>
            </a:r>
            <a:endParaRPr lang="ru-RU" b="1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Введение приказа 301 почти не требует замены документов по сравнению с 1367, однако ФГОС 3++ и ПООП все равно заставят все менять.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На семинарах эксперты не дают четких ответов на вопросы.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b="1" dirty="0"/>
              <a:t>Предлагаемые решения/действия</a:t>
            </a:r>
          </a:p>
          <a:p>
            <a:pPr>
              <a:buFontTx/>
              <a:buChar char="-"/>
            </a:pPr>
            <a:r>
              <a:rPr lang="ru-RU" sz="2400" dirty="0"/>
              <a:t>Предложить НМС внимательно изучить </a:t>
            </a:r>
            <a:r>
              <a:rPr lang="ru-RU" sz="2400" dirty="0" smtClean="0"/>
              <a:t>приказ 301 и </a:t>
            </a:r>
            <a:r>
              <a:rPr lang="ru-RU" sz="2400" dirty="0"/>
              <a:t>подготовить вопросы для общего запроса в Министерство за разъяснениями и </a:t>
            </a:r>
            <a:r>
              <a:rPr lang="ru-RU" sz="2400" dirty="0" smtClean="0"/>
              <a:t>уточнениями с стороны ФУМО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708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5773" y="624110"/>
            <a:ext cx="8958839" cy="6124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3+ и ФГОС 3++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10146"/>
            <a:ext cx="9221539" cy="406977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Трудности:</a:t>
            </a:r>
          </a:p>
          <a:p>
            <a:pPr>
              <a:buFontTx/>
              <a:buChar char="-"/>
            </a:pPr>
            <a:r>
              <a:rPr lang="ru-RU" sz="2800" dirty="0"/>
              <a:t>п</a:t>
            </a:r>
            <a:r>
              <a:rPr lang="ru-RU" sz="2800" dirty="0" smtClean="0"/>
              <a:t>остоянное увеличение количества ПС</a:t>
            </a:r>
          </a:p>
          <a:p>
            <a:pPr>
              <a:buFontTx/>
              <a:buChar char="-"/>
            </a:pPr>
            <a:r>
              <a:rPr lang="en-US" sz="2800" dirty="0"/>
              <a:t>N</a:t>
            </a:r>
            <a:r>
              <a:rPr lang="ru-RU" dirty="0" smtClean="0"/>
              <a:t>ФГОС</a:t>
            </a:r>
            <a:r>
              <a:rPr lang="en-US" sz="2800" dirty="0" smtClean="0"/>
              <a:t> ≠ N</a:t>
            </a:r>
            <a:r>
              <a:rPr lang="ru-RU" sz="1600" dirty="0" smtClean="0"/>
              <a:t>ПС</a:t>
            </a:r>
          </a:p>
          <a:p>
            <a:pPr>
              <a:buFontTx/>
              <a:buChar char="-"/>
            </a:pPr>
            <a:r>
              <a:rPr lang="ru-RU" sz="2800" dirty="0"/>
              <a:t>Взаимодействие с СПК</a:t>
            </a:r>
          </a:p>
          <a:p>
            <a:r>
              <a:rPr lang="ru-RU" sz="2800" b="1" dirty="0" smtClean="0"/>
              <a:t>Достижения ФУМО «Электроника</a:t>
            </a:r>
            <a:r>
              <a:rPr lang="ru-RU" sz="2800" b="1" dirty="0"/>
              <a:t>, радиотехника и системы связи» </a:t>
            </a:r>
          </a:p>
          <a:p>
            <a:pPr>
              <a:buFontTx/>
              <a:buChar char="-"/>
            </a:pPr>
            <a:r>
              <a:rPr lang="ru-RU" sz="2800" dirty="0" smtClean="0"/>
              <a:t>Подготовлены 12 ФГОС (11.03.ХХ, 11.04.ХХ, 11.05.ХХ)</a:t>
            </a:r>
          </a:p>
          <a:p>
            <a:pPr>
              <a:buFontTx/>
              <a:buChar char="-"/>
            </a:pPr>
            <a:r>
              <a:rPr lang="ru-RU" sz="2800" dirty="0"/>
              <a:t>11.03.ХХ, </a:t>
            </a:r>
            <a:r>
              <a:rPr lang="ru-RU" sz="2800" dirty="0" smtClean="0"/>
              <a:t>11.04.ХХ </a:t>
            </a:r>
            <a:r>
              <a:rPr lang="ru-RU" sz="2800" dirty="0" smtClean="0"/>
              <a:t>– опубликованы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15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3+ и 3++. Разница.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142995"/>
              </p:ext>
            </p:extLst>
          </p:nvPr>
        </p:nvGraphicFramePr>
        <p:xfrm>
          <a:off x="2592925" y="1530157"/>
          <a:ext cx="9263102" cy="5027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275"/>
                <a:gridCol w="4540827"/>
              </a:tblGrid>
              <a:tr h="7171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3+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3++</a:t>
                      </a:r>
                      <a:endParaRPr lang="ru-RU" dirty="0"/>
                    </a:p>
                  </a:txBody>
                  <a:tcPr anchor="ctr"/>
                </a:tc>
              </a:tr>
              <a:tr h="7220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Противоречия внутри, нестыковки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Единообразие</a:t>
                      </a:r>
                      <a:endParaRPr lang="ru-RU" b="1" dirty="0"/>
                    </a:p>
                  </a:txBody>
                  <a:tcPr anchor="ctr"/>
                </a:tc>
              </a:tr>
              <a:tr h="72094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учебный год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75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з.е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Один учебный год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более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з.е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b="1" dirty="0"/>
                    </a:p>
                  </a:txBody>
                  <a:tcPr anchor="ctr"/>
                </a:tc>
              </a:tr>
              <a:tr h="799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Были виды деятельности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Стали типы деятельности</a:t>
                      </a:r>
                      <a:endParaRPr lang="ru-RU" dirty="0"/>
                    </a:p>
                  </a:txBody>
                  <a:tcPr anchor="ctr"/>
                </a:tc>
              </a:tr>
              <a:tr h="7990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академический и прикладной </a:t>
                      </a:r>
                      <a:r>
                        <a:rPr lang="ru-RU" dirty="0" err="1" smtClean="0"/>
                        <a:t>бакалавриват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</a:t>
                      </a:r>
                      <a:r>
                        <a:rPr lang="ru-RU" baseline="0" dirty="0" smtClean="0"/>
                        <a:t> деления на прикладной и академический </a:t>
                      </a:r>
                      <a:r>
                        <a:rPr lang="ru-RU" baseline="0" dirty="0" err="1" smtClean="0"/>
                        <a:t>бакалавриат</a:t>
                      </a:r>
                      <a:endParaRPr lang="ru-RU" dirty="0"/>
                    </a:p>
                  </a:txBody>
                  <a:tcPr anchor="ctr"/>
                </a:tc>
              </a:tr>
              <a:tr h="12688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Был раздел,</a:t>
                      </a:r>
                      <a:r>
                        <a:rPr lang="ru-RU" baseline="0" dirty="0" smtClean="0"/>
                        <a:t> что выпускник должен уметь делать</a:t>
                      </a:r>
                    </a:p>
                    <a:p>
                      <a:pPr algn="ctr"/>
                      <a:r>
                        <a:rPr lang="ru-RU" baseline="0" dirty="0" smtClean="0"/>
                        <a:t> («решать профессиональные задачи»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 указанного раздела, есть перечень</a:t>
                      </a:r>
                      <a:r>
                        <a:rPr lang="ru-RU" baseline="0" dirty="0" smtClean="0"/>
                        <a:t> профессиональных стандартов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6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3+ и 3++. Разница.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18856"/>
              </p:ext>
            </p:extLst>
          </p:nvPr>
        </p:nvGraphicFramePr>
        <p:xfrm>
          <a:off x="2592925" y="1530157"/>
          <a:ext cx="9263102" cy="5067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2275"/>
                <a:gridCol w="4540827"/>
              </a:tblGrid>
              <a:tr h="6194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3+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ФГОС 3++</a:t>
                      </a:r>
                      <a:endParaRPr lang="ru-RU" dirty="0"/>
                    </a:p>
                  </a:txBody>
                  <a:tcPr anchor="ctr"/>
                </a:tc>
              </a:tr>
              <a:tr h="6236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Разные</a:t>
                      </a:r>
                      <a:r>
                        <a:rPr lang="ru-RU" baseline="0" dirty="0" smtClean="0"/>
                        <a:t> практики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Единообразие практик, убраны ошибки</a:t>
                      </a:r>
                      <a:endParaRPr lang="ru-RU" b="1" dirty="0"/>
                    </a:p>
                  </a:txBody>
                  <a:tcPr anchor="ctr"/>
                </a:tc>
              </a:tr>
              <a:tr h="8022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ГИА – «подготовка к защите и защита»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ГИА – «выполнение и защита»</a:t>
                      </a:r>
                      <a:endParaRPr lang="ru-RU" dirty="0"/>
                    </a:p>
                  </a:txBody>
                  <a:tcPr anchor="ctr"/>
                </a:tc>
              </a:tr>
              <a:tr h="999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менее</a:t>
                      </a:r>
                      <a:r>
                        <a:rPr lang="ru-RU" baseline="0" dirty="0" smtClean="0"/>
                        <a:t> 30% ДВС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НЕТ ДВС,</a:t>
                      </a:r>
                      <a:r>
                        <a:rPr lang="ru-RU" b="1" baseline="0" dirty="0" smtClean="0"/>
                        <a:t> есть </a:t>
                      </a:r>
                    </a:p>
                    <a:p>
                      <a:pPr algn="ctr"/>
                      <a:r>
                        <a:rPr lang="ru-RU" b="1" baseline="0" dirty="0" smtClean="0"/>
                        <a:t>«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обеспечивается возможность освоения элективных дисциплин» </a:t>
                      </a:r>
                      <a:endParaRPr lang="ru-RU" b="1" dirty="0"/>
                    </a:p>
                  </a:txBody>
                  <a:tcPr anchor="ctr"/>
                </a:tc>
              </a:tr>
              <a:tr h="9101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базовая и вариативная</a:t>
                      </a:r>
                      <a:r>
                        <a:rPr lang="ru-RU" baseline="0" dirty="0" smtClean="0"/>
                        <a:t> часть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Есть обязательная</a:t>
                      </a:r>
                      <a:r>
                        <a:rPr lang="ru-RU" baseline="0" dirty="0" smtClean="0"/>
                        <a:t> часть с туманной формулировкой в стандартах *</a:t>
                      </a:r>
                      <a:endParaRPr lang="ru-RU" dirty="0"/>
                    </a:p>
                  </a:txBody>
                  <a:tcPr anchor="ctr"/>
                </a:tc>
              </a:tr>
              <a:tr h="10958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Разные ОК и ПК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Единообразие УК и ОПК **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030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989" y="624110"/>
            <a:ext cx="9913474" cy="101218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П.2.9. Можно ли считать, что узкопрофессиональная дисциплина «Методы диагностики и контроля в </a:t>
            </a:r>
            <a:r>
              <a:rPr lang="ru-RU" sz="2800" dirty="0" err="1" smtClean="0"/>
              <a:t>нанолектронике</a:t>
            </a:r>
            <a:r>
              <a:rPr lang="ru-RU" sz="2800" dirty="0" smtClean="0"/>
              <a:t>» совершенствует (углубляет) ОПК? *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973191"/>
            <a:ext cx="9221539" cy="46173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600" dirty="0"/>
              <a:t>2.9. В рамках программы </a:t>
            </a:r>
            <a:r>
              <a:rPr lang="ru-RU" sz="1600" dirty="0" err="1"/>
              <a:t>бакалавриата</a:t>
            </a:r>
            <a:r>
              <a:rPr lang="ru-RU" sz="1600" dirty="0"/>
              <a:t> выделяются обязательная часть и часть, формируемая участниками образовательных отношений.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К обязательной части программы </a:t>
            </a:r>
            <a:r>
              <a:rPr lang="ru-RU" sz="1600" b="1" dirty="0" err="1"/>
              <a:t>бакалавриата</a:t>
            </a:r>
            <a:r>
              <a:rPr lang="ru-RU" sz="1600" b="1" dirty="0"/>
              <a:t> относятся дисциплины (модули) и практики, обеспечивающие формирование </a:t>
            </a:r>
            <a:r>
              <a:rPr lang="ru-RU" sz="1600" b="1" dirty="0">
                <a:solidFill>
                  <a:srgbClr val="FF0000"/>
                </a:solidFill>
              </a:rPr>
              <a:t>общепрофессиональных компетенций</a:t>
            </a:r>
            <a:r>
              <a:rPr lang="ru-RU" sz="1600" b="1" dirty="0"/>
              <a:t>, а также профессиональных компетенций, установленных ПООП в качестве обязательных (при наличии).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В обязательную часть программы </a:t>
            </a:r>
            <a:r>
              <a:rPr lang="ru-RU" sz="1600" dirty="0" err="1"/>
              <a:t>бакалавриата</a:t>
            </a:r>
            <a:r>
              <a:rPr lang="ru-RU" sz="1600" dirty="0"/>
              <a:t> включаются, в том числе: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дисциплины (модули), указанные в пункте 2.2 ФГОС </a:t>
            </a:r>
            <a:r>
              <a:rPr lang="ru-RU" sz="1600" dirty="0" smtClean="0"/>
              <a:t>ВО (</a:t>
            </a:r>
            <a:r>
              <a:rPr lang="ru-RU" sz="1600" b="1" dirty="0" smtClean="0">
                <a:solidFill>
                  <a:srgbClr val="FF0000"/>
                </a:solidFill>
              </a:rPr>
              <a:t>физкультура, история, философия, БЖД</a:t>
            </a:r>
            <a:r>
              <a:rPr lang="ru-RU" sz="1600" dirty="0" smtClean="0"/>
              <a:t>);</a:t>
            </a:r>
            <a:endParaRPr lang="ru-RU" sz="16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dirty="0"/>
              <a:t>дисциплины (модули) по физической культуре и спорту, реализуемые в рамках Блока 1 «Дисциплины (модули)».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/>
              <a:t>Объем обязательной части, без учета объема государственной итоговой аттестации, должен составлять не менее 30 процентов общего объема программы </a:t>
            </a:r>
            <a:r>
              <a:rPr lang="ru-RU" sz="1600" b="1" dirty="0" err="1"/>
              <a:t>бакалавриата</a:t>
            </a:r>
            <a:endParaRPr lang="ru-RU" sz="1600" b="1" dirty="0"/>
          </a:p>
          <a:p>
            <a:pPr>
              <a:spcBef>
                <a:spcPts val="0"/>
              </a:spcBef>
            </a:pPr>
            <a:endParaRPr lang="ru-RU" sz="1600" dirty="0"/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ОПК-2. Способен </a:t>
            </a:r>
            <a:r>
              <a:rPr lang="ru-RU" sz="2000" b="1" dirty="0"/>
              <a:t>самостоятельно проводить экспериментальные исследования и использовать основные приемы обработки и представления полученных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12337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989" y="624110"/>
            <a:ext cx="9913474" cy="10121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П.3.5. Определение профессиональных компетенций **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973191"/>
            <a:ext cx="9221539" cy="4617396"/>
          </a:xfrm>
        </p:spPr>
        <p:txBody>
          <a:bodyPr>
            <a:noAutofit/>
          </a:bodyPr>
          <a:lstStyle/>
          <a:p>
            <a:r>
              <a:rPr lang="ru-RU" sz="2000" dirty="0" smtClean="0"/>
              <a:t>«При определении профессиональных компетенций … Организация осуществляет выбор профессиональных стандартов, из числа указанных в приложении к ФГОС ВО … из каждого выбранного профессионального стандарта Организация выделяет одну или несколько </a:t>
            </a:r>
            <a:r>
              <a:rPr lang="ru-RU" sz="2000" b="1" dirty="0" smtClean="0"/>
              <a:t>обобщённых трудовых функций </a:t>
            </a:r>
            <a:r>
              <a:rPr lang="ru-RU" sz="2000" dirty="0" smtClean="0"/>
              <a:t>(далее – ОТФ), </a:t>
            </a:r>
            <a:r>
              <a:rPr lang="ru-RU" sz="2000" b="1" dirty="0" smtClean="0"/>
              <a:t>соответствующих профессиональной деятельности выпускников</a:t>
            </a:r>
            <a:r>
              <a:rPr lang="ru-RU" sz="2000" dirty="0" smtClean="0"/>
              <a:t>…»</a:t>
            </a:r>
          </a:p>
          <a:p>
            <a:pPr marL="0" indent="0">
              <a:buNone/>
            </a:pPr>
            <a:r>
              <a:rPr lang="ru-RU" sz="2000" dirty="0" smtClean="0"/>
              <a:t> </a:t>
            </a:r>
            <a:endParaRPr lang="ru-RU" sz="2000" b="1" dirty="0" smtClean="0"/>
          </a:p>
          <a:p>
            <a:pPr algn="just">
              <a:spcBef>
                <a:spcPts val="0"/>
              </a:spcBef>
            </a:pPr>
            <a:r>
              <a:rPr lang="ru-RU" sz="2000" dirty="0" smtClean="0"/>
              <a:t>29.001. Профессиональный </a:t>
            </a:r>
            <a:r>
              <a:rPr lang="ru-RU" sz="2000" dirty="0"/>
              <a:t>стандарт «Специалист по проектированию и обслуживанию чистых производственных помещений для микро- и </a:t>
            </a:r>
            <a:r>
              <a:rPr lang="ru-RU" sz="2000" dirty="0" err="1"/>
              <a:t>наноэлектронных</a:t>
            </a:r>
            <a:r>
              <a:rPr lang="ru-RU" sz="2000" dirty="0"/>
              <a:t> производств</a:t>
            </a:r>
            <a:r>
              <a:rPr lang="ru-RU" sz="2000" dirty="0" smtClean="0"/>
              <a:t>» </a:t>
            </a:r>
          </a:p>
          <a:p>
            <a:pPr algn="just">
              <a:spcBef>
                <a:spcPts val="0"/>
              </a:spcBef>
            </a:pPr>
            <a:endParaRPr lang="ru-RU" sz="2000" dirty="0" smtClean="0"/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Тип деятельности  - научно-исследовательская. Нет в стандарте таких трудовых функций.</a:t>
            </a:r>
          </a:p>
          <a:p>
            <a:pPr algn="just">
              <a:spcBef>
                <a:spcPts val="0"/>
              </a:spcBef>
            </a:pPr>
            <a:endParaRPr lang="ru-RU" sz="2000" dirty="0"/>
          </a:p>
          <a:p>
            <a:pPr algn="just">
              <a:spcBef>
                <a:spcPts val="0"/>
              </a:spcBef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33022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3++. Итоги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10145"/>
            <a:ext cx="9221539" cy="469814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Трудности:</a:t>
            </a:r>
          </a:p>
          <a:p>
            <a:pPr>
              <a:buFontTx/>
              <a:buChar char="-"/>
            </a:pPr>
            <a:r>
              <a:rPr lang="ru-RU" sz="2800" dirty="0" smtClean="0"/>
              <a:t>Практически во всех мелочах отличается от      ФГОС 3+.</a:t>
            </a:r>
          </a:p>
          <a:p>
            <a:pPr>
              <a:buFontTx/>
              <a:buChar char="-"/>
            </a:pPr>
            <a:r>
              <a:rPr lang="ru-RU" sz="2800" dirty="0"/>
              <a:t>Некоторые пункты допускают двоякое толкование или неоднозначность в понимании</a:t>
            </a:r>
          </a:p>
          <a:p>
            <a:pPr>
              <a:buFontTx/>
              <a:buChar char="-"/>
            </a:pPr>
            <a:r>
              <a:rPr lang="ru-RU" sz="2800" b="1" dirty="0" smtClean="0"/>
              <a:t>Потребует переработки всех УП, ПООП, РП дисциплин, паспортов или матриц компетенций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 smtClean="0"/>
              <a:t>Предлагаемые решения/действия</a:t>
            </a:r>
            <a:endParaRPr lang="ru-RU" sz="2800" b="1" dirty="0"/>
          </a:p>
          <a:p>
            <a:pPr>
              <a:buFontTx/>
              <a:buChar char="-"/>
            </a:pPr>
            <a:r>
              <a:rPr lang="ru-RU" sz="2800" dirty="0" smtClean="0"/>
              <a:t>Предложить НМС внимательно изучить вышедшие стандарты и подготовить вопросы для общего запроса о ФУМО в Министерство за разъяснениями и уточнениями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5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ПООП. Новая жизнь.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1540041"/>
            <a:ext cx="9221539" cy="386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Во всех стандартах:</a:t>
            </a:r>
          </a:p>
          <a:p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1.4. … Организация разрабатывает программу </a:t>
            </a:r>
            <a:r>
              <a:rPr lang="ru-RU" sz="2800" dirty="0" err="1" smtClean="0"/>
              <a:t>бакалавриата</a:t>
            </a:r>
            <a:r>
              <a:rPr lang="ru-RU" sz="2800" dirty="0" smtClean="0"/>
              <a:t> в соответствии с ФГОС ВО, с учетом соответствующей примерной основной образовательной программы, включенной в реестр </a:t>
            </a:r>
            <a:r>
              <a:rPr lang="ru-RU" sz="2800" b="1" dirty="0" smtClean="0"/>
              <a:t>примерных основных образовательных программ </a:t>
            </a:r>
            <a:r>
              <a:rPr lang="ru-RU" sz="2800" dirty="0" smtClean="0"/>
              <a:t>(далее – ПООП).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96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</TotalTime>
  <Words>1024</Words>
  <Application>Microsoft Office PowerPoint</Application>
  <PresentationFormat>Широкоэкранный</PresentationFormat>
  <Paragraphs>131</Paragraphs>
  <Slides>21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Легкий дым</vt:lpstr>
      <vt:lpstr>Вопросы практического внедрения  ФГОС 3++ и ПООП в образовательный процесс </vt:lpstr>
      <vt:lpstr>Что нового?  Всё новое…</vt:lpstr>
      <vt:lpstr>ФГОС 3+ и ФГОС 3++</vt:lpstr>
      <vt:lpstr>ФГОС 3+ и 3++. Разница.</vt:lpstr>
      <vt:lpstr>ФГОС 3+ и 3++. Разница.</vt:lpstr>
      <vt:lpstr>П.2.9. Можно ли считать, что узкопрофессиональная дисциплина «Методы диагностики и контроля в нанолектронике» совершенствует (углубляет) ОПК? *</vt:lpstr>
      <vt:lpstr>П.3.5. Определение профессиональных компетенций **</vt:lpstr>
      <vt:lpstr>ФГОС 3++. Итоги</vt:lpstr>
      <vt:lpstr>ПООП. Новая жизнь.</vt:lpstr>
      <vt:lpstr>ПООП. Первый шаг - от «Инженерии»</vt:lpstr>
      <vt:lpstr>ПООП. Процесс разработки</vt:lpstr>
      <vt:lpstr>ПООП = сумме прошлого опыта</vt:lpstr>
      <vt:lpstr>ПООП. Конструктор</vt:lpstr>
      <vt:lpstr>ПООП. Конструктор</vt:lpstr>
      <vt:lpstr>ПООП.  Макет и «конструктор»</vt:lpstr>
      <vt:lpstr>ПООП. Итоги.</vt:lpstr>
      <vt:lpstr>Le Roi-1367 est mort, vive le Roi-301!</vt:lpstr>
      <vt:lpstr>1367 и 301</vt:lpstr>
      <vt:lpstr>1367 и 301</vt:lpstr>
      <vt:lpstr>1367 и 301. Итоги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Вопросы практического внедрения ФГОС 3++ и ПООП в образовательный процесс вузов.</dc:title>
  <dc:creator>l1</dc:creator>
  <cp:lastModifiedBy>l1</cp:lastModifiedBy>
  <cp:revision>31</cp:revision>
  <dcterms:created xsi:type="dcterms:W3CDTF">2017-11-24T10:14:29Z</dcterms:created>
  <dcterms:modified xsi:type="dcterms:W3CDTF">2017-11-30T06:54:49Z</dcterms:modified>
</cp:coreProperties>
</file>